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6" r:id="rId2"/>
    <p:sldId id="264" r:id="rId3"/>
    <p:sldId id="289" r:id="rId4"/>
    <p:sldId id="287" r:id="rId5"/>
    <p:sldId id="290" r:id="rId6"/>
    <p:sldId id="291" r:id="rId7"/>
    <p:sldId id="265" r:id="rId8"/>
    <p:sldId id="288" r:id="rId9"/>
  </p:sldIdLst>
  <p:sldSz cx="195072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115D"/>
    <a:srgbClr val="1B5A62"/>
    <a:srgbClr val="690A7B"/>
    <a:srgbClr val="780C92"/>
    <a:srgbClr val="292FAF"/>
    <a:srgbClr val="253BB9"/>
    <a:srgbClr val="4043D9"/>
    <a:srgbClr val="4768EE"/>
    <a:srgbClr val="7A0C8F"/>
    <a:srgbClr val="5D5B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29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1795781"/>
            <a:ext cx="14630400" cy="3820160"/>
          </a:xfrm>
        </p:spPr>
        <p:txBody>
          <a:bodyPr anchor="b"/>
          <a:lstStyle>
            <a:lvl1pPr algn="ctr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763261"/>
            <a:ext cx="14630400" cy="2649219"/>
          </a:xfrm>
        </p:spPr>
        <p:txBody>
          <a:bodyPr/>
          <a:lstStyle>
            <a:lvl1pPr marL="0" indent="0" algn="ctr">
              <a:buNone/>
              <a:defRPr sz="3840"/>
            </a:lvl1pPr>
            <a:lvl2pPr marL="731520" indent="0" algn="ctr">
              <a:buNone/>
              <a:defRPr sz="3200"/>
            </a:lvl2pPr>
            <a:lvl3pPr marL="1463040" indent="0" algn="ctr">
              <a:buNone/>
              <a:defRPr sz="2880"/>
            </a:lvl3pPr>
            <a:lvl4pPr marL="2194560" indent="0" algn="ctr">
              <a:buNone/>
              <a:defRPr sz="2560"/>
            </a:lvl4pPr>
            <a:lvl5pPr marL="2926080" indent="0" algn="ctr">
              <a:buNone/>
              <a:defRPr sz="2560"/>
            </a:lvl5pPr>
            <a:lvl6pPr marL="3657600" indent="0" algn="ctr">
              <a:buNone/>
              <a:defRPr sz="2560"/>
            </a:lvl6pPr>
            <a:lvl7pPr marL="4389120" indent="0" algn="ctr">
              <a:buNone/>
              <a:defRPr sz="2560"/>
            </a:lvl7pPr>
            <a:lvl8pPr marL="5120640" indent="0" algn="ctr">
              <a:buNone/>
              <a:defRPr sz="2560"/>
            </a:lvl8pPr>
            <a:lvl9pPr marL="5852160" indent="0" algn="ctr"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481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75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959840" y="584200"/>
            <a:ext cx="420624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41120" y="584200"/>
            <a:ext cx="1237488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7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1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0960" y="2735582"/>
            <a:ext cx="16824960" cy="4564379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0960" y="7343142"/>
            <a:ext cx="16824960" cy="2400299"/>
          </a:xfrm>
        </p:spPr>
        <p:txBody>
          <a:bodyPr/>
          <a:lstStyle>
            <a:lvl1pPr marL="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1pPr>
            <a:lvl2pPr marL="7315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46304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3pPr>
            <a:lvl4pPr marL="21945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4pPr>
            <a:lvl5pPr marL="292608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5pPr>
            <a:lvl6pPr marL="365760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6pPr>
            <a:lvl7pPr marL="438912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7pPr>
            <a:lvl8pPr marL="512064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8pPr>
            <a:lvl9pPr marL="58521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039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41120" y="2921000"/>
            <a:ext cx="82905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75520" y="2921000"/>
            <a:ext cx="829056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538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1" y="584201"/>
            <a:ext cx="1682496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3662" y="2689861"/>
            <a:ext cx="8252459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3662" y="4008120"/>
            <a:ext cx="8252459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875520" y="2689861"/>
            <a:ext cx="8293101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875520" y="4008120"/>
            <a:ext cx="8293101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60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224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3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2" y="731520"/>
            <a:ext cx="6291579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93101" y="1579881"/>
            <a:ext cx="9875520" cy="7797800"/>
          </a:xfrm>
        </p:spPr>
        <p:txBody>
          <a:bodyPr/>
          <a:lstStyle>
            <a:lvl1pPr>
              <a:defRPr sz="5120"/>
            </a:lvl1pPr>
            <a:lvl2pPr>
              <a:defRPr sz="4480"/>
            </a:lvl2pPr>
            <a:lvl3pPr>
              <a:defRPr sz="384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3662" y="3291840"/>
            <a:ext cx="6291579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11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2" y="731520"/>
            <a:ext cx="6291579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93101" y="1579881"/>
            <a:ext cx="9875520" cy="7797800"/>
          </a:xfrm>
        </p:spPr>
        <p:txBody>
          <a:bodyPr anchor="t"/>
          <a:lstStyle>
            <a:lvl1pPr marL="0" indent="0">
              <a:buNone/>
              <a:defRPr sz="5120"/>
            </a:lvl1pPr>
            <a:lvl2pPr marL="731520" indent="0">
              <a:buNone/>
              <a:defRPr sz="4480"/>
            </a:lvl2pPr>
            <a:lvl3pPr marL="1463040" indent="0">
              <a:buNone/>
              <a:defRPr sz="3840"/>
            </a:lvl3pPr>
            <a:lvl4pPr marL="2194560" indent="0">
              <a:buNone/>
              <a:defRPr sz="3200"/>
            </a:lvl4pPr>
            <a:lvl5pPr marL="2926080" indent="0">
              <a:buNone/>
              <a:defRPr sz="3200"/>
            </a:lvl5pPr>
            <a:lvl6pPr marL="3657600" indent="0">
              <a:buNone/>
              <a:defRPr sz="3200"/>
            </a:lvl6pPr>
            <a:lvl7pPr marL="4389120" indent="0">
              <a:buNone/>
              <a:defRPr sz="3200"/>
            </a:lvl7pPr>
            <a:lvl8pPr marL="5120640" indent="0">
              <a:buNone/>
              <a:defRPr sz="3200"/>
            </a:lvl8pPr>
            <a:lvl9pPr marL="5852160" indent="0">
              <a:buNone/>
              <a:defRPr sz="3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3662" y="3291840"/>
            <a:ext cx="6291579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16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41120" y="584201"/>
            <a:ext cx="1682496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2921000"/>
            <a:ext cx="1682496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41120" y="10170161"/>
            <a:ext cx="43891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06792-0B7D-4BC9-A4C7-D6A11E2D8F0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61760" y="10170161"/>
            <a:ext cx="658368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776960" y="10170161"/>
            <a:ext cx="438912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728C5-449F-4C45-BAC6-A22201840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37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463040" rtl="0" eaLnBrk="1" latinLnBrk="0" hangingPunct="1">
        <a:lnSpc>
          <a:spcPct val="90000"/>
        </a:lnSpc>
        <a:spcBef>
          <a:spcPct val="0"/>
        </a:spcBef>
        <a:buNone/>
        <a:defRPr sz="7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146304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402336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ithub.com/theonemule/ce2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9DA580-7C38-41CC-A43B-351A4C420AF9}"/>
              </a:ext>
            </a:extLst>
          </p:cNvPr>
          <p:cNvSpPr txBox="1"/>
          <p:nvPr/>
        </p:nvSpPr>
        <p:spPr>
          <a:xfrm>
            <a:off x="1087329" y="2367803"/>
            <a:ext cx="17332542" cy="1569660"/>
          </a:xfrm>
          <a:prstGeom prst="rect">
            <a:avLst/>
          </a:prstGeom>
          <a:noFill/>
          <a:effectLst>
            <a:glow rad="127000">
              <a:srgbClr val="4043D9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n w="28575">
                  <a:solidFill>
                    <a:srgbClr val="7A0C8F"/>
                  </a:solidFill>
                </a:ln>
                <a:solidFill>
                  <a:schemeClr val="bg1"/>
                </a:solidFill>
                <a:effectLst>
                  <a:glow rad="1905000">
                    <a:srgbClr val="253BB9">
                      <a:alpha val="69000"/>
                    </a:srgbClr>
                  </a:glow>
                </a:effectLst>
                <a:latin typeface="Pix Type" pitchFamily="50" charset="0"/>
              </a:rPr>
              <a:t>COOL ENOUGH 2 CODE?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FFAB83-7042-4E2B-AFF0-549C74112EA5}"/>
              </a:ext>
            </a:extLst>
          </p:cNvPr>
          <p:cNvSpPr txBox="1"/>
          <p:nvPr/>
        </p:nvSpPr>
        <p:spPr>
          <a:xfrm>
            <a:off x="793845" y="5220184"/>
            <a:ext cx="179195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ln w="28575">
                  <a:solidFill>
                    <a:srgbClr val="690A7B"/>
                  </a:solidFill>
                </a:ln>
                <a:solidFill>
                  <a:schemeClr val="bg1"/>
                </a:solidFill>
              </a:rPr>
              <a:t>Classes in Python</a:t>
            </a:r>
          </a:p>
        </p:txBody>
      </p:sp>
    </p:spTree>
    <p:extLst>
      <p:ext uri="{BB962C8B-B14F-4D97-AF65-F5344CB8AC3E}">
        <p14:creationId xmlns:p14="http://schemas.microsoft.com/office/powerpoint/2010/main" val="1058673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Text Files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383245" y="2012170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A </a:t>
            </a:r>
            <a:r>
              <a:rPr lang="en-US" sz="4800" b="1" dirty="0">
                <a:sym typeface="Wingdings" panose="05000000000000000000" pitchFamily="2" charset="2"/>
              </a:rPr>
              <a:t>text</a:t>
            </a:r>
            <a:r>
              <a:rPr lang="en-US" sz="4800" dirty="0">
                <a:sym typeface="Wingdings" panose="05000000000000000000" pitchFamily="2" charset="2"/>
              </a:rPr>
              <a:t> file stores text while a </a:t>
            </a:r>
            <a:r>
              <a:rPr lang="en-US" sz="4800" b="1" dirty="0">
                <a:sym typeface="Wingdings" panose="05000000000000000000" pitchFamily="2" charset="2"/>
              </a:rPr>
              <a:t>binary</a:t>
            </a:r>
            <a:r>
              <a:rPr lang="en-US" sz="4800" dirty="0">
                <a:sym typeface="Wingdings" panose="05000000000000000000" pitchFamily="2" charset="2"/>
              </a:rPr>
              <a:t> file stores raw bits.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cs typeface="Courier New" panose="02070309020205020404" pitchFamily="49" charset="0"/>
                <a:sym typeface="Wingdings" panose="05000000000000000000" pitchFamily="2" charset="2"/>
              </a:rPr>
              <a:t>Text files are said to be “human readable” and can be edited with a </a:t>
            </a:r>
            <a:r>
              <a:rPr lang="en-US" sz="4800" b="1" dirty="0">
                <a:cs typeface="Courier New" panose="02070309020205020404" pitchFamily="49" charset="0"/>
                <a:sym typeface="Wingdings" panose="05000000000000000000" pitchFamily="2" charset="2"/>
              </a:rPr>
              <a:t>text editor</a:t>
            </a:r>
            <a:r>
              <a:rPr lang="en-US" sz="4800" dirty="0">
                <a:cs typeface="Courier New" panose="02070309020205020404" pitchFamily="49" charset="0"/>
                <a:sym typeface="Wingdings" panose="05000000000000000000" pitchFamily="2" charset="2"/>
              </a:rPr>
              <a:t>.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cs typeface="Courier New" panose="02070309020205020404" pitchFamily="49" charset="0"/>
                <a:sym typeface="Wingdings" panose="05000000000000000000" pitchFamily="2" charset="2"/>
              </a:rPr>
              <a:t>Text files will have an </a:t>
            </a:r>
            <a:r>
              <a:rPr lang="en-US" sz="4800" b="1" dirty="0">
                <a:cs typeface="Courier New" panose="02070309020205020404" pitchFamily="49" charset="0"/>
                <a:sym typeface="Wingdings" panose="05000000000000000000" pitchFamily="2" charset="2"/>
              </a:rPr>
              <a:t>encoding </a:t>
            </a:r>
            <a:r>
              <a:rPr lang="en-US" sz="4800" dirty="0">
                <a:cs typeface="Courier New" panose="02070309020205020404" pitchFamily="49" charset="0"/>
                <a:sym typeface="Wingdings" panose="05000000000000000000" pitchFamily="2" charset="2"/>
              </a:rPr>
              <a:t>which is how the text data is stored as bits in the file.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en-US" sz="4800" dirty="0">
                <a:cs typeface="Courier New" panose="02070309020205020404" pitchFamily="49" charset="0"/>
                <a:sym typeface="Wingdings" panose="05000000000000000000" pitchFamily="2" charset="2"/>
              </a:rPr>
              <a:t>Different operating systems have different native </a:t>
            </a:r>
            <a:r>
              <a:rPr lang="en-US" sz="4800" b="1" dirty="0">
                <a:cs typeface="Courier New" panose="02070309020205020404" pitchFamily="49" charset="0"/>
                <a:sym typeface="Wingdings" panose="05000000000000000000" pitchFamily="2" charset="2"/>
              </a:rPr>
              <a:t>line ending</a:t>
            </a:r>
            <a:r>
              <a:rPr lang="en-US" sz="4800" dirty="0">
                <a:cs typeface="Courier New" panose="02070309020205020404" pitchFamily="49" charset="0"/>
                <a:sym typeface="Wingdings" panose="05000000000000000000" pitchFamily="2" charset="2"/>
              </a:rPr>
              <a:t>, but most operating systems support files from other operating systems.</a:t>
            </a: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48191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File Modes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383245" y="2012170"/>
            <a:ext cx="14978743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1371600" lvl="1" indent="-914400">
              <a:buFont typeface="Arial" panose="020B0604020202020204" pitchFamily="34" charset="0"/>
              <a:buChar char="•"/>
            </a:pPr>
            <a:r>
              <a:rPr lang="en-US" sz="4800" b="1" dirty="0">
                <a:cs typeface="Courier New" panose="02070309020205020404" pitchFamily="49" charset="0"/>
                <a:sym typeface="Wingdings" panose="05000000000000000000" pitchFamily="2" charset="2"/>
              </a:rPr>
              <a:t>Read</a:t>
            </a:r>
            <a:r>
              <a:rPr lang="en-US" sz="4800" dirty="0">
                <a:cs typeface="Courier New" panose="02070309020205020404" pitchFamily="49" charset="0"/>
                <a:sym typeface="Wingdings" panose="05000000000000000000" pitchFamily="2" charset="2"/>
              </a:rPr>
              <a:t> – read data from the file.</a:t>
            </a:r>
          </a:p>
          <a:p>
            <a:pPr marL="1371600" lvl="1" indent="-914400">
              <a:buFont typeface="Arial" panose="020B0604020202020204" pitchFamily="34" charset="0"/>
              <a:buChar char="•"/>
            </a:pPr>
            <a:r>
              <a:rPr lang="en-US" sz="4800" b="1" dirty="0">
                <a:cs typeface="Courier New" panose="02070309020205020404" pitchFamily="49" charset="0"/>
                <a:sym typeface="Wingdings" panose="05000000000000000000" pitchFamily="2" charset="2"/>
              </a:rPr>
              <a:t>Write</a:t>
            </a:r>
            <a:r>
              <a:rPr lang="en-US" sz="4800" dirty="0">
                <a:cs typeface="Courier New" panose="02070309020205020404" pitchFamily="49" charset="0"/>
                <a:sym typeface="Wingdings" panose="05000000000000000000" pitchFamily="2" charset="2"/>
              </a:rPr>
              <a:t> – write or overwrite a file.</a:t>
            </a:r>
          </a:p>
          <a:p>
            <a:pPr marL="1371600" lvl="1" indent="-914400">
              <a:buFont typeface="Arial" panose="020B0604020202020204" pitchFamily="34" charset="0"/>
              <a:buChar char="•"/>
            </a:pPr>
            <a:r>
              <a:rPr lang="en-US" sz="4800" b="1" dirty="0">
                <a:cs typeface="Courier New" panose="02070309020205020404" pitchFamily="49" charset="0"/>
                <a:sym typeface="Wingdings" panose="05000000000000000000" pitchFamily="2" charset="2"/>
              </a:rPr>
              <a:t>Append</a:t>
            </a:r>
            <a:r>
              <a:rPr lang="en-US" sz="4800" dirty="0">
                <a:cs typeface="Courier New" panose="02070309020205020404" pitchFamily="49" charset="0"/>
                <a:sym typeface="Wingdings" panose="05000000000000000000" pitchFamily="2" charset="2"/>
              </a:rPr>
              <a:t> – add to the end if an existing file.</a:t>
            </a:r>
          </a:p>
        </p:txBody>
      </p:sp>
    </p:spTree>
    <p:extLst>
      <p:ext uri="{BB962C8B-B14F-4D97-AF65-F5344CB8AC3E}">
        <p14:creationId xmlns:p14="http://schemas.microsoft.com/office/powerpoint/2010/main" val="1335064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Read Example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679270" y="1985555"/>
            <a:ext cx="18418628" cy="70016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rmAutofit/>
          </a:bodyPr>
          <a:lstStyle/>
          <a:p>
            <a:r>
              <a:rPr lang="en-US" sz="6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f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= open(“</a:t>
            </a:r>
            <a:r>
              <a:rPr lang="en-US" sz="6000" b="1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myfile.txt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”, “</a:t>
            </a:r>
            <a:r>
              <a:rPr lang="en-US" sz="6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r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")</a:t>
            </a:r>
          </a:p>
          <a:p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x = </a:t>
            </a:r>
            <a:r>
              <a:rPr lang="en-US" sz="6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f.</a:t>
            </a:r>
            <a:r>
              <a:rPr lang="en-US" sz="6000" b="1" dirty="0" err="1">
                <a:solidFill>
                  <a:srgbClr val="2C115D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read</a:t>
            </a:r>
            <a:r>
              <a:rPr lang="en-US" sz="6000" b="1" dirty="0">
                <a:solidFill>
                  <a:srgbClr val="2C115D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</a:t>
            </a:r>
          </a:p>
          <a:p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print(x)</a:t>
            </a:r>
          </a:p>
        </p:txBody>
      </p:sp>
    </p:spTree>
    <p:extLst>
      <p:ext uri="{BB962C8B-B14F-4D97-AF65-F5344CB8AC3E}">
        <p14:creationId xmlns:p14="http://schemas.microsoft.com/office/powerpoint/2010/main" val="346511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Write Example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679270" y="1985555"/>
            <a:ext cx="18418628" cy="70016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rmAutofit/>
          </a:bodyPr>
          <a:lstStyle/>
          <a:p>
            <a:r>
              <a:rPr lang="en-US" sz="6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f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= open(“</a:t>
            </a:r>
            <a:r>
              <a:rPr lang="en-US" sz="6000" b="1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myfile.txt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”, “</a:t>
            </a:r>
            <a:r>
              <a:rPr lang="en-US" sz="6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w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")</a:t>
            </a:r>
          </a:p>
          <a:p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x = </a:t>
            </a:r>
            <a:r>
              <a:rPr lang="en-US" sz="6000" b="1" dirty="0">
                <a:solidFill>
                  <a:srgbClr val="2C115D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“My new data!”</a:t>
            </a:r>
          </a:p>
          <a:p>
            <a:r>
              <a:rPr lang="en-US" sz="6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f</a:t>
            </a:r>
            <a:r>
              <a:rPr lang="en-US" sz="6000" b="1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.write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(x)</a:t>
            </a:r>
          </a:p>
          <a:p>
            <a:r>
              <a:rPr lang="en-US" sz="6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f</a:t>
            </a:r>
            <a:r>
              <a:rPr lang="en-US" sz="6000" b="1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.close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24725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0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Append Example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679270" y="1985555"/>
            <a:ext cx="18418628" cy="70016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rmAutofit/>
          </a:bodyPr>
          <a:lstStyle/>
          <a:p>
            <a:r>
              <a:rPr lang="en-US" sz="6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f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= open(“</a:t>
            </a:r>
            <a:r>
              <a:rPr lang="en-US" sz="6000" b="1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myfile.txt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”, “</a:t>
            </a:r>
            <a:r>
              <a:rPr lang="en-US" sz="6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a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")</a:t>
            </a:r>
          </a:p>
          <a:p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x = </a:t>
            </a:r>
            <a:r>
              <a:rPr lang="en-US" sz="6000" b="1" dirty="0">
                <a:solidFill>
                  <a:srgbClr val="2C115D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“My new data!”</a:t>
            </a:r>
          </a:p>
          <a:p>
            <a:r>
              <a:rPr lang="en-US" sz="6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f</a:t>
            </a:r>
            <a:r>
              <a:rPr lang="en-US" sz="6000" b="1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.write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(x)</a:t>
            </a:r>
          </a:p>
          <a:p>
            <a:r>
              <a:rPr lang="en-US" sz="60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f</a:t>
            </a:r>
            <a:r>
              <a:rPr lang="en-US" sz="6000" b="1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.close</a:t>
            </a:r>
            <a:r>
              <a:rPr lang="en-US" sz="6000" b="1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1963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1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Challenge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409371" y="2367189"/>
            <a:ext cx="13736319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Madison B.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Samuel G.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Jacob G.</a:t>
            </a:r>
          </a:p>
        </p:txBody>
      </p:sp>
    </p:spTree>
    <p:extLst>
      <p:ext uri="{BB962C8B-B14F-4D97-AF65-F5344CB8AC3E}">
        <p14:creationId xmlns:p14="http://schemas.microsoft.com/office/powerpoint/2010/main" val="134130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16BC8-3B6E-447D-8A92-D597D642231E}"/>
              </a:ext>
            </a:extLst>
          </p:cNvPr>
          <p:cNvSpPr/>
          <p:nvPr/>
        </p:nvSpPr>
        <p:spPr>
          <a:xfrm>
            <a:off x="0" y="1"/>
            <a:ext cx="19507200" cy="135255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500" dirty="0"/>
              <a:t> Challenge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B88F-E650-4F4A-AA04-EF87FAF3069A}"/>
              </a:ext>
            </a:extLst>
          </p:cNvPr>
          <p:cNvSpPr/>
          <p:nvPr/>
        </p:nvSpPr>
        <p:spPr>
          <a:xfrm>
            <a:off x="0" y="10363200"/>
            <a:ext cx="19507200" cy="609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Pix Type" pitchFamily="50" charset="0"/>
              </a:rPr>
              <a:t>www.coolenough2code.com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80840E-2894-4349-BF6E-65BF7F31BE59}"/>
              </a:ext>
            </a:extLst>
          </p:cNvPr>
          <p:cNvSpPr txBox="1"/>
          <p:nvPr/>
        </p:nvSpPr>
        <p:spPr>
          <a:xfrm>
            <a:off x="2409371" y="2367189"/>
            <a:ext cx="13736319" cy="698137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Come up with your own parent class.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Derive a child class from the parent class.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sym typeface="Wingdings" panose="05000000000000000000" pitchFamily="2" charset="2"/>
              </a:rPr>
              <a:t>Override a method in the parent class in with a method in the child class.</a:t>
            </a:r>
          </a:p>
          <a:p>
            <a:pPr lvl="1"/>
            <a:endParaRPr lang="en-US" sz="4800" dirty="0">
              <a:sym typeface="Wingdings" panose="05000000000000000000" pitchFamily="2" charset="2"/>
              <a:hlinkClick r:id="rId4"/>
            </a:endParaRPr>
          </a:p>
          <a:p>
            <a:pPr lvl="1" algn="ctr"/>
            <a:r>
              <a:rPr lang="en-US" sz="4800" dirty="0">
                <a:sym typeface="Wingdings" panose="05000000000000000000" pitchFamily="2" charset="2"/>
                <a:hlinkClick r:id="rId4"/>
              </a:rPr>
              <a:t>https://www.github.com/theonemule/ce2c</a:t>
            </a: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  <a:p>
            <a:endParaRPr lang="en-US" sz="48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3972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lesson</Template>
  <TotalTime>7592</TotalTime>
  <Words>291</Words>
  <Application>Microsoft Office PowerPoint</Application>
  <PresentationFormat>Custom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Pix Type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blaize stewart</dc:creator>
  <cp:lastModifiedBy>Blaize Stewart</cp:lastModifiedBy>
  <cp:revision>54</cp:revision>
  <dcterms:created xsi:type="dcterms:W3CDTF">2020-09-09T15:08:39Z</dcterms:created>
  <dcterms:modified xsi:type="dcterms:W3CDTF">2020-11-02T12:49:54Z</dcterms:modified>
</cp:coreProperties>
</file>

<file path=docProps/thumbnail.jpeg>
</file>